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0" r:id="rId2"/>
    <p:sldId id="289" r:id="rId3"/>
    <p:sldId id="288" r:id="rId4"/>
    <p:sldId id="261" r:id="rId5"/>
    <p:sldId id="293" r:id="rId6"/>
    <p:sldId id="262" r:id="rId7"/>
    <p:sldId id="263" r:id="rId8"/>
    <p:sldId id="265" r:id="rId9"/>
    <p:sldId id="264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8B034-7BB8-904B-8F30-12C8230B34D0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0D626-F406-1647-B79E-7E942B348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0D626-F406-1647-B79E-7E942B3482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3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6FDC-9E53-506F-C3E1-D540009EA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6BC7A-8D8B-F1F0-12B6-F0D2C06763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40E9B-B9FE-FB34-E2FE-BBDAD658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DC838-DCBB-3F8B-C86E-5956EC96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1599D-D4BD-A20A-5B94-60433C5E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AB8C-7425-BEBA-1BD5-355B55A2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A9D05-4948-8050-9E28-A00245B8F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A5583-F78D-7D0E-C3DA-9AF9BECB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CD56-6B09-DE1D-1A8B-5F3AD53E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B4CAE-7C7B-A6AE-7370-A461AB8A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0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F0C4D-1FA4-86B1-FD5D-1FDBE6897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EEA0B-D96D-4415-CA4E-C503A5DE4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D3922-0521-25CE-AB39-02CD260B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05F0A-2867-8575-6028-480B53BE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D9C3-5729-8F62-DE56-627E3C26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9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6044-61DA-A728-6AA9-4C543B5C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4FAB-035B-1FA0-B35A-DE43F98C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4623-A148-5C2F-F8E7-98E95EE4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0B015-C9F4-8780-288D-1D28935A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97D59-282E-04BD-3F6F-7D312357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3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953F-9DFE-4171-F354-654A189F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AA7FA-E047-79E5-CF83-9747A688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18D5-34A9-0647-7497-B20A5A56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C460D-5BDF-C506-943D-2C984EDB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26BED-2AD4-7E72-D51E-E1EA8730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4B55-9784-4EAC-5DF8-D87CCF3D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5E06-564C-B9D3-7C47-4BC775E66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C0B34-893A-0F64-6081-EF087646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85F7C-3556-3E28-3144-4628A13C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71B9A-CCDC-5D49-32E4-1FAEC44B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D486-F081-5974-C9F1-9CFB4814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41AE-76B2-4A53-C147-8110FE29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CA1E6-FBB0-5891-277C-872000F1F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830BE-AD28-CFFB-1955-C803E7B0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A908C-6DF8-65F0-59C3-DCFC2FB97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C4A49-960F-CB5D-5D06-98D4C0C71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AF9AB2-E2E6-C704-D017-8A61EB28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C67AC-855B-9F39-26CF-036652B9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4C0A1-106D-30B6-7020-8C0C691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5D89-408B-BB22-774E-38CC3C23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D519C-A5C7-DD0D-E127-BDAD6F07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835F2-B334-B39F-5137-F3FE543E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F248A-C6B5-6BB5-BC59-701C8857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4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C354B-8B2D-F62C-0C42-1570500E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A8B40-6C9E-BACC-9D88-F5CEB0C6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B08BC-5C1F-1730-27BF-F2A8420D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21F6-4049-2075-7FBA-27ACA856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7DF5-CC2D-9873-8ADF-4803B4B56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FB6FF-DE0D-0484-8C71-92F8A199B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F180E-159D-9A48-B410-01819E25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4C65B-5363-B8C3-51C3-ECD29F99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9CA3A-6577-A88A-4246-9B766EF0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6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7A88-EC13-9855-ED62-D47D584F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BE072-34A7-4DA8-F105-939F39987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EBE42-9604-0264-B964-174C5A58F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F5823-A3A7-8B87-E1C1-55C89F7F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7556B-EE92-6E51-A706-3D370127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07084-71E3-FDFA-BDCA-1B4BEABD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37A01-1EFE-1B03-3AC4-7C6C98C4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B8E57-B76B-8BB3-AE70-962A8ED31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4AF6C-3990-C612-8891-338732FB1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B60DD-4E11-364C-BB1D-2644AEA05E6C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D5740-6A10-7F9C-C3AB-DFF3CFADB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ECC0E-86CE-E320-6451-5E03D33F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EB56F-5143-7D44-A3EF-372D05EC6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abs/pii/S0169260718301494?via%3Dihu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abs/pii/S0010482517303153?via%3Di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ature.com/articles/s41746-020-00341-z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6-3417/11/21/994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35741663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stamp/stamp.jsp?arnumber=969631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ature.com/articles/s41746-020-00341-z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1.0802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eeexplore.ieee.org/abstract/document/962670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pi.com/2076-3417/9/14/287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521-018-3889-z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913D-3D18-C936-69D6-83CE4883B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EEG Multimodal</a:t>
            </a:r>
          </a:p>
        </p:txBody>
      </p:sp>
    </p:spTree>
    <p:extLst>
      <p:ext uri="{BB962C8B-B14F-4D97-AF65-F5344CB8AC3E}">
        <p14:creationId xmlns:p14="http://schemas.microsoft.com/office/powerpoint/2010/main" val="327512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2C062-2CE1-A660-2F7A-F50C4ACD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09" y="2400190"/>
            <a:ext cx="9379226" cy="3861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51C49B-A49B-DDF9-34E6-BC6C909F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00" y="199185"/>
            <a:ext cx="8415200" cy="19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EF890-C96C-0018-EC1F-A33FE64C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7" y="718424"/>
            <a:ext cx="7590183" cy="5218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4BE5AA-3AA2-6879-210B-8138179A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493" y="2042491"/>
            <a:ext cx="4229045" cy="20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1EC16-EF07-9768-6326-BC76AB66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91" y="253705"/>
            <a:ext cx="9200322" cy="63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7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E1EE7-E9F0-5189-055B-E749D3FB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2" y="1102163"/>
            <a:ext cx="10475199" cy="1690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8CC87-CA35-DA55-47C4-DAA91879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12" y="3588026"/>
            <a:ext cx="10311547" cy="17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Automated EEG-based screening of depression using deep convolutional neural network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https://www.sciencedirect.com/science/article/abs/pii/S0169260718301494?via%3Dihub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Task: Binary classification (yes/no depression)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accuracies of 93.5% and 96.0% using EEG signals from the left and right hemisphere, respectively.</a:t>
            </a:r>
          </a:p>
          <a:p>
            <a:pPr lvl="1"/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recording time = 5 minutes</a:t>
            </a:r>
          </a:p>
          <a:p>
            <a:pPr lvl="1"/>
            <a:r>
              <a:rPr lang="en-US" dirty="0"/>
              <a:t>sampling rate = 256 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notch filter of 50 Hz to eliminate power line interference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Z-score normalization</a:t>
            </a:r>
            <a:r>
              <a:rPr lang="en-US" dirty="0"/>
              <a:t> to overcome the amplitude scaling problem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segmentation</a:t>
            </a:r>
          </a:p>
          <a:p>
            <a:pPr lvl="2"/>
            <a:r>
              <a:rPr lang="en-US" dirty="0"/>
              <a:t>Each record consisting of 2,000 sampling points (7.8s)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5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9D507-9CB8-9074-86EE-7686F0FF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89" y="230833"/>
            <a:ext cx="7772400" cy="3827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DB378-27A9-D440-EE0A-19FD1F238ED9}"/>
              </a:ext>
            </a:extLst>
          </p:cNvPr>
          <p:cNvSpPr txBox="1"/>
          <p:nvPr/>
        </p:nvSpPr>
        <p:spPr>
          <a:xfrm>
            <a:off x="646043" y="4318843"/>
            <a:ext cx="3311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(only FC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Leaky </a:t>
            </a:r>
            <a:r>
              <a:rPr lang="en-US" dirty="0" err="1">
                <a:highlight>
                  <a:srgbClr val="FFFF00"/>
                </a:highlight>
              </a:rPr>
              <a:t>Relu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9C40FC-0527-F26A-4EFC-ED178E42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89" y="310575"/>
            <a:ext cx="4020978" cy="631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C74A2-3436-25AF-1796-ECA00023C735}"/>
              </a:ext>
            </a:extLst>
          </p:cNvPr>
          <p:cNvSpPr txBox="1"/>
          <p:nvPr/>
        </p:nvSpPr>
        <p:spPr>
          <a:xfrm>
            <a:off x="3518453" y="4318843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=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β1 = 0.9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β2 = 0.999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lambda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= 0.0001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cross-validation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F3514-D8B8-5A1D-E3A9-B86CD5EC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48" y="282978"/>
            <a:ext cx="7772400" cy="4244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8CB32-F3AB-332F-ACAD-688A2DAE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48" y="4963392"/>
            <a:ext cx="7772400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Deep convolutional neural network for the automated detection and diagnosis of seizure using EEG signals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https://www.sciencedirect.com/science/article/abs/pii/S0010482517303153?via%3Dihub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Task: Binary classification (yes/no seizure)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88.67% accuracy</a:t>
            </a:r>
          </a:p>
          <a:p>
            <a:pPr lvl="1"/>
            <a:r>
              <a:rPr lang="en-US" dirty="0"/>
              <a:t>95.00% sensitivity</a:t>
            </a:r>
          </a:p>
          <a:p>
            <a:pPr lvl="1"/>
            <a:r>
              <a:rPr lang="en-US" dirty="0"/>
              <a:t>90.00% specificity</a:t>
            </a:r>
          </a:p>
          <a:p>
            <a:pPr lvl="1"/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Single-channel 300 EEG signals 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duration of 23.6 seconds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Z-score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69676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6E31DBF-ED4C-3673-A9C5-2C1D1176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6" y="287407"/>
            <a:ext cx="76454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E8C8FD6-EDAD-4FF1-2079-FED79F6F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399" y="496129"/>
            <a:ext cx="4460461" cy="55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591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D800A39-05C8-EA16-CE50-CE304236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744521"/>
            <a:ext cx="7906942" cy="229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BC8C079-6C26-1E35-B641-BC11B036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70" y="3924852"/>
            <a:ext cx="8016272" cy="161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5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AFD7-C8A2-E284-1D75-D27D318B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b="1" dirty="0"/>
              <a:t>Multimodal Models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https://www.nature.com/articles/s41746-020-00341-z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FEDCC-32C2-C531-E37D-5979A9D4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10" y="1367197"/>
            <a:ext cx="8594834" cy="51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47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A Novel Convolutional Neural Network Classification Approach of Motor-Imagery EEG Recording Based on Deep Learning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https://www.mdpi.com/2076-3417/11/21/9948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Task: Multiclass classification (Left hand/Right Hand/Tongue/Feet)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88.67% accuracy</a:t>
            </a:r>
          </a:p>
          <a:p>
            <a:pPr lvl="1"/>
            <a:r>
              <a:rPr lang="en-US" dirty="0"/>
              <a:t>95.00% sensitivity</a:t>
            </a:r>
          </a:p>
          <a:p>
            <a:pPr lvl="1"/>
            <a:r>
              <a:rPr lang="en-US" dirty="0"/>
              <a:t>90.00% specificity</a:t>
            </a:r>
          </a:p>
          <a:p>
            <a:pPr lvl="1"/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recording time =  5 min, sampling frequency = 250 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bandpass filter (7–30 Hz)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50Hz notch filter to remove power-line noise</a:t>
            </a:r>
          </a:p>
          <a:p>
            <a:pPr lvl="1"/>
            <a:r>
              <a:rPr lang="en-US" dirty="0"/>
              <a:t>Extract frequency characteristics using Wavelet Packet Decomposition (WPD)</a:t>
            </a:r>
          </a:p>
          <a:p>
            <a:pPr lvl="2"/>
            <a:r>
              <a:rPr lang="en-US" dirty="0"/>
              <a:t>decomposition of the low-</a:t>
            </a:r>
            <a:r>
              <a:rPr lang="en-US" dirty="0" err="1"/>
              <a:t>freq</a:t>
            </a:r>
            <a:r>
              <a:rPr lang="en-US" dirty="0"/>
              <a:t> part and the high-</a:t>
            </a:r>
            <a:r>
              <a:rPr lang="en-US" dirty="0" err="1"/>
              <a:t>freq</a:t>
            </a:r>
            <a:r>
              <a:rPr lang="en-US" dirty="0"/>
              <a:t> part of the signal</a:t>
            </a:r>
          </a:p>
          <a:p>
            <a:pPr lvl="1"/>
            <a:r>
              <a:rPr lang="en-US" dirty="0"/>
              <a:t>Extract spatial characteristics using Common Spatial Pattern (CSP)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8687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82FCE77-A584-470A-6AB1-77FCFAB4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36" y="289284"/>
            <a:ext cx="7987779" cy="610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1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B299768-6B67-55FE-2DC2-E50EE2A7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5" y="601668"/>
            <a:ext cx="1308793" cy="61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344AD2-8171-9424-7AFC-48B8E776E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452" y="577579"/>
            <a:ext cx="1312904" cy="600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3C5E99C-AF4D-23BA-0E89-2D563873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101" y="595792"/>
            <a:ext cx="3772010" cy="59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519CC9-2719-DE19-896A-5B24B0E9E0D5}"/>
              </a:ext>
            </a:extLst>
          </p:cNvPr>
          <p:cNvSpPr txBox="1"/>
          <p:nvPr/>
        </p:nvSpPr>
        <p:spPr>
          <a:xfrm>
            <a:off x="727225" y="16787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7F130-FC31-5247-0DA3-CBC53600F547}"/>
              </a:ext>
            </a:extLst>
          </p:cNvPr>
          <p:cNvSpPr txBox="1"/>
          <p:nvPr/>
        </p:nvSpPr>
        <p:spPr>
          <a:xfrm>
            <a:off x="2262653" y="16172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CNN+LSTM (CNN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90BC7-3EB0-F7BE-AB10-98B6FB3EA500}"/>
              </a:ext>
            </a:extLst>
          </p:cNvPr>
          <p:cNvSpPr txBox="1"/>
          <p:nvPr/>
        </p:nvSpPr>
        <p:spPr>
          <a:xfrm>
            <a:off x="8804491" y="140733"/>
            <a:ext cx="239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Merged CNNs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18B4B-08B6-495C-A09E-C34B81F92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25" y="577579"/>
            <a:ext cx="3544766" cy="6152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F39CA-B0C7-1A66-D4B9-96CD7EE2984E}"/>
              </a:ext>
            </a:extLst>
          </p:cNvPr>
          <p:cNvSpPr txBox="1"/>
          <p:nvPr/>
        </p:nvSpPr>
        <p:spPr>
          <a:xfrm>
            <a:off x="5428494" y="107405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Merged CNNs</a:t>
            </a:r>
          </a:p>
        </p:txBody>
      </p:sp>
    </p:spTree>
    <p:extLst>
      <p:ext uri="{BB962C8B-B14F-4D97-AF65-F5344CB8AC3E}">
        <p14:creationId xmlns:p14="http://schemas.microsoft.com/office/powerpoint/2010/main" val="278850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65B5F-1C7D-18D7-5B86-5AB9583C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811"/>
            <a:ext cx="7772400" cy="5198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125D0-D123-EC42-EF90-9EF66287EC0E}"/>
              </a:ext>
            </a:extLst>
          </p:cNvPr>
          <p:cNvSpPr txBox="1"/>
          <p:nvPr/>
        </p:nvSpPr>
        <p:spPr>
          <a:xfrm>
            <a:off x="2249434" y="5819447"/>
            <a:ext cx="7693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 CNN models perform better</a:t>
            </a:r>
            <a:endParaRPr lang="en-US" b="0" dirty="0">
              <a:effectLst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addition of the LSTM layers in the CNN model does not improve model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73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EEG Classification of Normal and Alcoholic by Deep Learning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pubmed.ncbi.nlm.nih.gov</a:t>
            </a:r>
            <a:r>
              <a:rPr lang="en-US" sz="2000" dirty="0">
                <a:hlinkClick r:id="rId2"/>
              </a:rPr>
              <a:t>/35741663/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Task: Binary classification (</a:t>
            </a:r>
            <a:r>
              <a:rPr lang="en-US" sz="2800" dirty="0"/>
              <a:t>Normal</a:t>
            </a:r>
            <a:r>
              <a:rPr lang="en-US" dirty="0"/>
              <a:t>/Alcoholic)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Accuracy = 99.32%</a:t>
            </a:r>
          </a:p>
          <a:p>
            <a:pPr lvl="1"/>
            <a:r>
              <a:rPr lang="en-US" dirty="0"/>
              <a:t>Precision = 99.01%</a:t>
            </a:r>
          </a:p>
          <a:p>
            <a:pPr lvl="1"/>
            <a:r>
              <a:rPr lang="en-US" dirty="0"/>
              <a:t>Recall = 98.87%</a:t>
            </a:r>
          </a:p>
          <a:p>
            <a:pPr lvl="1"/>
            <a:r>
              <a:rPr lang="en-US" dirty="0"/>
              <a:t>F1-score = 98.93%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64 channels</a:t>
            </a:r>
          </a:p>
          <a:p>
            <a:pPr lvl="1"/>
            <a:r>
              <a:rPr lang="en-US" dirty="0"/>
              <a:t>Sampling frequency = 256Hz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standard deviation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283966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C66D7-7950-9ECB-F5BE-04711EE3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850971"/>
            <a:ext cx="77470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8CEEA-252E-D754-7A82-6331ADAE6F63}"/>
              </a:ext>
            </a:extLst>
          </p:cNvPr>
          <p:cNvSpPr txBox="1"/>
          <p:nvPr/>
        </p:nvSpPr>
        <p:spPr>
          <a:xfrm>
            <a:off x="2429227" y="4290646"/>
            <a:ext cx="7924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Data preprocessing (normalization)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discrete wavelet transform → extract time-frequency domain 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CNN + Bi-LSTM → extract spatiotemporal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CNN </a:t>
            </a:r>
            <a:r>
              <a:rPr lang="en-US" dirty="0">
                <a:sym typeface="Wingdings" pitchFamily="2" charset="2"/>
              </a:rPr>
              <a:t> extract time-series patterns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Bi-LSTM  use previous/following time-series patterns to calculate output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7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077A72-5E1F-854E-A80B-36EE65F7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3" y="160774"/>
            <a:ext cx="7285893" cy="3598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76E361-F46A-E426-0CF1-C40B88E5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26" y="3759021"/>
            <a:ext cx="4101590" cy="3098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27925-A6E8-79D4-34A0-6F460952DBAF}"/>
              </a:ext>
            </a:extLst>
          </p:cNvPr>
          <p:cNvSpPr txBox="1"/>
          <p:nvPr/>
        </p:nvSpPr>
        <p:spPr>
          <a:xfrm>
            <a:off x="7450736" y="1635362"/>
            <a:ext cx="44967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convolution layers (extract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1D conv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= 3x1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00"/>
                </a:highlight>
              </a:rPr>
              <a:t>ReLU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2 max pooling layers (reduce dimensionality)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 = 2</a:t>
            </a:r>
          </a:p>
          <a:p>
            <a:endParaRPr lang="en-US" dirty="0"/>
          </a:p>
          <a:p>
            <a:r>
              <a:rPr lang="en-US" dirty="0"/>
              <a:t>4 fully connected layers</a:t>
            </a:r>
          </a:p>
          <a:p>
            <a:endParaRPr lang="en-US" dirty="0"/>
          </a:p>
          <a:p>
            <a:r>
              <a:rPr lang="en-US" dirty="0"/>
              <a:t>1 sigmoid output layer.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4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248C3F-3183-B8C8-401B-E1ACB217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5924"/>
            <a:ext cx="7772400" cy="34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4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Scalp EEG-Based Pain Detection Using Convolutional Neural Network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https://ieeexplore.ieee.org/stamp/stamp.jsp?arnumber=9696316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Task: Binary classification (</a:t>
            </a:r>
            <a:r>
              <a:rPr lang="en-US" sz="2800" dirty="0"/>
              <a:t>Non-Pain</a:t>
            </a:r>
            <a:r>
              <a:rPr lang="en-US" dirty="0"/>
              <a:t>/Pain)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average AUC = 0.83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32 channels, sampling frequency = 250 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band-pass filter (0.5Hz, 100Hz)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50Hz notch filter</a:t>
            </a:r>
          </a:p>
          <a:p>
            <a:pPr lvl="1"/>
            <a:r>
              <a:rPr lang="en-US" dirty="0"/>
              <a:t>Independent Component Analysis (ICA) for artifact removal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cropped into </a:t>
            </a:r>
            <a:r>
              <a:rPr lang="en-US" b="1" dirty="0">
                <a:highlight>
                  <a:srgbClr val="FFFF00"/>
                </a:highlight>
              </a:rPr>
              <a:t>segments using a 5s sliding window with 4s overlap (5 seconds length segments)</a:t>
            </a:r>
          </a:p>
          <a:p>
            <a:pPr lvl="2"/>
            <a:r>
              <a:rPr lang="en-US" dirty="0"/>
              <a:t>1 segment = 1250 data points (250 x 5)</a:t>
            </a:r>
          </a:p>
        </p:txBody>
      </p:sp>
    </p:spTree>
    <p:extLst>
      <p:ext uri="{BB962C8B-B14F-4D97-AF65-F5344CB8AC3E}">
        <p14:creationId xmlns:p14="http://schemas.microsoft.com/office/powerpoint/2010/main" val="256919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FAF14-22E4-5509-1CA1-34660B10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95" y="587545"/>
            <a:ext cx="9848222" cy="56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AFD7-C8A2-E284-1D75-D27D318B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b="1" dirty="0"/>
              <a:t>Multimodal Models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https://www.nature.com/articles/s41746-020-00341-z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FEDCC-32C2-C531-E37D-5979A9D4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10" y="1367197"/>
            <a:ext cx="8594834" cy="51256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35261B-78CA-0496-70A1-C25C2E7AEDC3}"/>
              </a:ext>
            </a:extLst>
          </p:cNvPr>
          <p:cNvSpPr/>
          <p:nvPr/>
        </p:nvSpPr>
        <p:spPr>
          <a:xfrm>
            <a:off x="4522304" y="3930036"/>
            <a:ext cx="2454966" cy="2659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0E02E1-2FF6-EBD5-DA11-D5C43403DBF0}"/>
              </a:ext>
            </a:extLst>
          </p:cNvPr>
          <p:cNvCxnSpPr>
            <a:cxnSpLocks/>
          </p:cNvCxnSpPr>
          <p:nvPr/>
        </p:nvCxnSpPr>
        <p:spPr>
          <a:xfrm flipH="1">
            <a:off x="6977270" y="3798277"/>
            <a:ext cx="1322668" cy="422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00813D-716F-1D45-9F1E-4C3B965ABB69}"/>
              </a:ext>
            </a:extLst>
          </p:cNvPr>
          <p:cNvSpPr txBox="1"/>
          <p:nvPr/>
        </p:nvSpPr>
        <p:spPr>
          <a:xfrm>
            <a:off x="8325448" y="3560704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3881787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7A908-7BFF-1C63-41AF-185F3C81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6" y="65094"/>
            <a:ext cx="11384973" cy="5137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C3CF4-3F6A-C95F-A677-5B98E77C9745}"/>
              </a:ext>
            </a:extLst>
          </p:cNvPr>
          <p:cNvSpPr txBox="1"/>
          <p:nvPr/>
        </p:nvSpPr>
        <p:spPr>
          <a:xfrm>
            <a:off x="787180" y="5345724"/>
            <a:ext cx="71680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search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Optimizer: SGD, activation function: ELU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layers (temporal filters, spatial filters)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Key point: EEG signals have temporal and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each max-pooling layer, a 30% dropout is used to avoid overfitting</a:t>
            </a:r>
          </a:p>
        </p:txBody>
      </p:sp>
    </p:spTree>
    <p:extLst>
      <p:ext uri="{BB962C8B-B14F-4D97-AF65-F5344CB8AC3E}">
        <p14:creationId xmlns:p14="http://schemas.microsoft.com/office/powerpoint/2010/main" val="14480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3F318-C72F-2323-4C6C-06A1E097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56" y="658593"/>
            <a:ext cx="6431782" cy="52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 err="1"/>
              <a:t>EEGNet</a:t>
            </a:r>
            <a:r>
              <a:rPr lang="en-US" sz="3000" b="1" dirty="0"/>
              <a:t>: A Compact Convolutional Network for EEG-based Brain-Computer Interfaces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https://arxiv.org/abs/1611.08024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Task: Multiclass classification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C channels, T time samples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band-pass filter (1Hz, 40Hz)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downsampling to 128 Hz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sampling frequency = 128Hz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740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4F43E-0EB4-7498-7FCF-2BD8AE3C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33" y="110544"/>
            <a:ext cx="11781967" cy="4371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9337F-FD9D-B878-C717-BD9F4AC3A41A}"/>
              </a:ext>
            </a:extLst>
          </p:cNvPr>
          <p:cNvSpPr txBox="1"/>
          <p:nvPr/>
        </p:nvSpPr>
        <p:spPr>
          <a:xfrm>
            <a:off x="6873400" y="4623798"/>
            <a:ext cx="4420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optimizer (with default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500 training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4F96-1E43-E37B-762C-9DCB03D96039}"/>
              </a:ext>
            </a:extLst>
          </p:cNvPr>
          <p:cNvSpPr txBox="1"/>
          <p:nvPr/>
        </p:nvSpPr>
        <p:spPr>
          <a:xfrm>
            <a:off x="996697" y="4623798"/>
            <a:ext cx="56407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specs (EEGNet-F1,D)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convolutions = Temporal filter + spatial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Temporal filter kernel size = (1, fs/2)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Setting the length of the temporal kernel at half the sampling rate allows for capturing frequency information at 2Hz and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filter kernel size = (C, 1)</a:t>
            </a:r>
          </a:p>
        </p:txBody>
      </p:sp>
    </p:spTree>
    <p:extLst>
      <p:ext uri="{BB962C8B-B14F-4D97-AF65-F5344CB8AC3E}">
        <p14:creationId xmlns:p14="http://schemas.microsoft.com/office/powerpoint/2010/main" val="2801301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CB3F16-F2B5-2B06-9F76-36B617D17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18" y="763793"/>
            <a:ext cx="3951044" cy="3099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544C9E-92B5-49C3-E73C-20BD7CE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85" y="2667406"/>
            <a:ext cx="7010263" cy="31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2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A626-3C1E-A1D1-8E58-4FDA2608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EEG Models</a:t>
            </a:r>
          </a:p>
        </p:txBody>
      </p:sp>
    </p:spTree>
    <p:extLst>
      <p:ext uri="{BB962C8B-B14F-4D97-AF65-F5344CB8AC3E}">
        <p14:creationId xmlns:p14="http://schemas.microsoft.com/office/powerpoint/2010/main" val="93883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EEG signal analysis using deep learning: A systematic literature review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https://ieeexplore.ieee.org/abstract/document/9626707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6618F-0034-FEAB-8542-9C046448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958" y="1862031"/>
            <a:ext cx="6450105" cy="46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Deep Convolutional Neural Network Model for Automated Diagnosis of Schizophrenia Using EEG Signals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https://www.mdpi.com/2076-3417/9/14/2870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Task: Binary classification (yes/no Schizophrenia)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accuracy = 98.07%</a:t>
            </a:r>
          </a:p>
          <a:p>
            <a:pPr lvl="1"/>
            <a:r>
              <a:rPr lang="en-US" dirty="0"/>
              <a:t>sensitivity (recall) = 97.32%</a:t>
            </a:r>
          </a:p>
          <a:p>
            <a:pPr lvl="1"/>
            <a:r>
              <a:rPr lang="en-US" dirty="0"/>
              <a:t>specificity = 98.17%</a:t>
            </a:r>
          </a:p>
          <a:p>
            <a:pPr lvl="1"/>
            <a:r>
              <a:rPr lang="en-US" dirty="0"/>
              <a:t>positive predictive value = 98.45%</a:t>
            </a:r>
          </a:p>
          <a:p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19 channels, sampling frequency 250Hz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Z-score normalization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Signals were segmented</a:t>
            </a:r>
          </a:p>
          <a:p>
            <a:pPr lvl="2"/>
            <a:r>
              <a:rPr lang="en-US" dirty="0"/>
              <a:t>Each segment consisted of a </a:t>
            </a:r>
            <a:r>
              <a:rPr lang="en-US" b="1" dirty="0"/>
              <a:t>25 s</a:t>
            </a:r>
            <a:r>
              <a:rPr lang="en-US" dirty="0"/>
              <a:t> (6250 sample) </a:t>
            </a:r>
            <a:r>
              <a:rPr lang="en-US" b="1" dirty="0"/>
              <a:t>window length</a:t>
            </a:r>
          </a:p>
          <a:p>
            <a:pPr lvl="2"/>
            <a:r>
              <a:rPr lang="en-US" dirty="0"/>
              <a:t>Each segment consisted of 6250 × 19 sampling points</a:t>
            </a:r>
          </a:p>
          <a:p>
            <a:pPr lvl="2"/>
            <a:r>
              <a:rPr lang="en-US" dirty="0"/>
              <a:t>A total of 1142 EEG segments were used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1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86082F3-1DD1-AC93-CC90-C713876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66" y="111539"/>
            <a:ext cx="8053733" cy="31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43C24B-50CF-E3F6-C325-52ACB155D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14" y="3309518"/>
            <a:ext cx="7900504" cy="32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F59224-3A3F-F3DB-E3E7-30510371EE70}"/>
              </a:ext>
            </a:extLst>
          </p:cNvPr>
          <p:cNvSpPr txBox="1"/>
          <p:nvPr/>
        </p:nvSpPr>
        <p:spPr>
          <a:xfrm>
            <a:off x="8925339" y="1245437"/>
            <a:ext cx="258282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average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(p=0.5)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Leaky </a:t>
            </a:r>
            <a:r>
              <a:rPr lang="en-US" dirty="0" err="1">
                <a:highlight>
                  <a:srgbClr val="FFFF00"/>
                </a:highlight>
              </a:rPr>
              <a:t>Relu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rate =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50-70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k-fold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0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8C953-B9E3-A71E-9ABA-011348FB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5" y="1075406"/>
            <a:ext cx="7063408" cy="3792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3141C-6B01-44C7-E59A-C7326432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08" y="865477"/>
            <a:ext cx="4754217" cy="40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6DC-F99E-5CBD-3118-52200FF6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/>
              <a:t>A deep convolutional neural network model for automated identification of abnormal EEG signals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2000" dirty="0">
                <a:hlinkClick r:id="rId2"/>
              </a:rPr>
              <a:t>https://link.springer.com/article/10.1007/s00521-018-3889-z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DBEB-CC31-7BEE-826F-9BEC0077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Task: Binary classification (abnormal/normal signal)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classification error rate of 20.66% in classifying the normal and abnormal EEG signals.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EEG signals</a:t>
            </a:r>
          </a:p>
          <a:p>
            <a:pPr lvl="1"/>
            <a:r>
              <a:rPr lang="en-US" dirty="0"/>
              <a:t>1 channel (T5-O1 and F4-C4), sampling frequency 250 Hz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The first 60s sections of each EEG record were used (15000 data points)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2 steps normalization</a:t>
            </a:r>
          </a:p>
          <a:p>
            <a:pPr lvl="2"/>
            <a:r>
              <a:rPr lang="en-US" dirty="0"/>
              <a:t>the signals are normalized to 0 - 1.</a:t>
            </a:r>
          </a:p>
          <a:p>
            <a:pPr lvl="2"/>
            <a:r>
              <a:rPr lang="en-US" dirty="0"/>
              <a:t>the signals were standardized by removing the mean and scaling to unit variance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66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1050</Words>
  <Application>Microsoft Macintosh PowerPoint</Application>
  <PresentationFormat>Widescreen</PresentationFormat>
  <Paragraphs>178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EEG Multimodal</vt:lpstr>
      <vt:lpstr>Multimodal Models https://www.nature.com/articles/s41746-020-00341-z </vt:lpstr>
      <vt:lpstr>Multimodal Models https://www.nature.com/articles/s41746-020-00341-z </vt:lpstr>
      <vt:lpstr>EEG Models</vt:lpstr>
      <vt:lpstr>EEG signal analysis using deep learning: A systematic literature review  https://ieeexplore.ieee.org/abstract/document/9626707</vt:lpstr>
      <vt:lpstr>Deep Convolutional Neural Network Model for Automated Diagnosis of Schizophrenia Using EEG Signals  https://www.mdpi.com/2076-3417/9/14/2870</vt:lpstr>
      <vt:lpstr>PowerPoint Presentation</vt:lpstr>
      <vt:lpstr>PowerPoint Presentation</vt:lpstr>
      <vt:lpstr>A deep convolutional neural network model for automated identification of abnormal EEG signals  https://link.springer.com/article/10.1007/s00521-018-3889-z</vt:lpstr>
      <vt:lpstr>PowerPoint Presentation</vt:lpstr>
      <vt:lpstr>PowerPoint Presentation</vt:lpstr>
      <vt:lpstr>PowerPoint Presentation</vt:lpstr>
      <vt:lpstr>PowerPoint Presentation</vt:lpstr>
      <vt:lpstr>Automated EEG-based screening of depression using deep convolutional neural network  https://www.sciencedirect.com/science/article/abs/pii/S0169260718301494?via%3Dihub</vt:lpstr>
      <vt:lpstr>PowerPoint Presentation</vt:lpstr>
      <vt:lpstr>PowerPoint Presentation</vt:lpstr>
      <vt:lpstr>Deep convolutional neural network for the automated detection and diagnosis of seizure using EEG signals  https://www.sciencedirect.com/science/article/abs/pii/S0010482517303153?via%3Dihub</vt:lpstr>
      <vt:lpstr>PowerPoint Presentation</vt:lpstr>
      <vt:lpstr>PowerPoint Presentation</vt:lpstr>
      <vt:lpstr>A Novel Convolutional Neural Network Classification Approach of Motor-Imagery EEG Recording Based on Deep Learning  https://www.mdpi.com/2076-3417/11/21/9948</vt:lpstr>
      <vt:lpstr>PowerPoint Presentation</vt:lpstr>
      <vt:lpstr>PowerPoint Presentation</vt:lpstr>
      <vt:lpstr>PowerPoint Presentation</vt:lpstr>
      <vt:lpstr>EEG Classification of Normal and Alcoholic by Deep Learning  https://pubmed.ncbi.nlm.nih.gov/35741663/</vt:lpstr>
      <vt:lpstr>PowerPoint Presentation</vt:lpstr>
      <vt:lpstr>PowerPoint Presentation</vt:lpstr>
      <vt:lpstr>PowerPoint Presentation</vt:lpstr>
      <vt:lpstr>Scalp EEG-Based Pain Detection Using Convolutional Neural Network  https://ieeexplore.ieee.org/stamp/stamp.jsp?arnumber=9696316</vt:lpstr>
      <vt:lpstr>PowerPoint Presentation</vt:lpstr>
      <vt:lpstr>PowerPoint Presentation</vt:lpstr>
      <vt:lpstr>PowerPoint Presentation</vt:lpstr>
      <vt:lpstr>EEGNet: A Compact Convolutional Network for EEG-based Brain-Computer Interfaces  https://arxiv.org/abs/1611.08024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Multimodal</dc:title>
  <dc:creator>Carlos Eduardo Llano Lozano</dc:creator>
  <cp:lastModifiedBy>Carlos Eduardo Llano Lozano</cp:lastModifiedBy>
  <cp:revision>8</cp:revision>
  <dcterms:created xsi:type="dcterms:W3CDTF">2022-11-28T09:46:54Z</dcterms:created>
  <dcterms:modified xsi:type="dcterms:W3CDTF">2023-02-15T21:26:37Z</dcterms:modified>
</cp:coreProperties>
</file>